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71" r:id="rId3"/>
  </p:sldIdLst>
  <p:sldSz cx="7562850" cy="1069181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412" autoAdjust="0"/>
    <p:restoredTop sz="94660"/>
  </p:normalViewPr>
  <p:slideViewPr>
    <p:cSldViewPr snapToGrid="0">
      <p:cViewPr varScale="1">
        <p:scale>
          <a:sx n="43" d="100"/>
          <a:sy n="43" d="100"/>
        </p:scale>
        <p:origin x="214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60139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Equation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8700" y="5578475"/>
            <a:ext cx="28638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699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513" y="7483475"/>
            <a:ext cx="6175375" cy="125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3373438" y="2017713"/>
            <a:ext cx="741362" cy="19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ts val="1050"/>
              </a:spcBef>
              <a:spcAft>
                <a:spcPts val="1888"/>
              </a:spcAft>
            </a:pPr>
            <a:r>
              <a:rPr lang="en-US" b="1">
                <a:latin typeface="Times New Roman" panose="02020603050405020304" pitchFamily="18" charset="0"/>
              </a:rPr>
              <a:t>Lab -4-</a:t>
            </a:r>
          </a:p>
        </p:txBody>
      </p:sp>
      <p:sp>
        <p:nvSpPr>
          <p:cNvPr id="6" name="Rectangle 5"/>
          <p:cNvSpPr/>
          <p:nvPr/>
        </p:nvSpPr>
        <p:spPr>
          <a:xfrm>
            <a:off x="325438" y="2554288"/>
            <a:ext cx="6834187" cy="2835275"/>
          </a:xfrm>
          <a:prstGeom prst="rect">
            <a:avLst/>
          </a:prstGeom>
        </p:spPr>
        <p:txBody>
          <a:bodyPr lIns="0" tIns="0" rIns="0" bIns="0"/>
          <a:lstStyle/>
          <a:p>
            <a:pPr algn="ctr" eaLnBrk="1" fontAlgn="auto" hangingPunct="1">
              <a:lnSpc>
                <a:spcPts val="2232"/>
              </a:lnSpc>
              <a:spcBef>
                <a:spcPts val="1890"/>
              </a:spcBef>
              <a:spcAft>
                <a:spcPts val="0"/>
              </a:spcAft>
              <a:defRPr/>
            </a:pPr>
            <a:r>
              <a:rPr lang="en-US" sz="1500" b="1">
                <a:latin typeface="Times New Roman"/>
              </a:rPr>
              <a:t>Preparation of standard solution from liquid solutions</a:t>
            </a:r>
          </a:p>
          <a:p>
            <a:pPr eaLnBrk="1" fontAlgn="auto" hangingPunct="1">
              <a:lnSpc>
                <a:spcPts val="2232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>
                <a:latin typeface="Times New Roman"/>
              </a:rPr>
              <a:t>Diluting Solutions</a:t>
            </a:r>
          </a:p>
          <a:p>
            <a:pPr marL="711708" indent="-228600" eaLnBrk="1" fontAlgn="auto" hangingPunct="1">
              <a:lnSpc>
                <a:spcPts val="1872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>
                <a:latin typeface="Times New Roman"/>
              </a:rPr>
              <a:t>&gt;    Many laboratory chemicals such as acids are purchased as concentrated solutions </a:t>
            </a:r>
            <a:r>
              <a:rPr lang="en-US" sz="1400" u="sng">
                <a:latin typeface="Times New Roman"/>
              </a:rPr>
              <a:t>(stock solutions)</a:t>
            </a:r>
            <a:r>
              <a:rPr lang="en-US" sz="1400">
                <a:latin typeface="Times New Roman"/>
              </a:rPr>
              <a:t>.</a:t>
            </a:r>
          </a:p>
          <a:p>
            <a:pPr marL="711708" indent="-228600" eaLnBrk="1" fontAlgn="auto" hangingPunct="1">
              <a:lnSpc>
                <a:spcPts val="1608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>
                <a:latin typeface="Times New Roman"/>
              </a:rPr>
              <a:t>&gt;    More dilute solutions are prepared by taking a certain quantity of the stock solution and diluting it with water.</a:t>
            </a:r>
          </a:p>
          <a:p>
            <a:pPr marL="711708" indent="-228600" eaLnBrk="1" fontAlgn="auto" hangingPunct="1">
              <a:lnSpc>
                <a:spcPts val="1608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>
                <a:latin typeface="Times New Roman"/>
              </a:rPr>
              <a:t>&gt;    A </a:t>
            </a:r>
            <a:r>
              <a:rPr lang="en-US" sz="1400" b="1">
                <a:latin typeface="Times New Roman"/>
              </a:rPr>
              <a:t>standard solution </a:t>
            </a:r>
            <a:r>
              <a:rPr lang="en-US" sz="1400">
                <a:latin typeface="Times New Roman"/>
              </a:rPr>
              <a:t>is one with an accurate, known concentration. This is also known as a stock solution.</a:t>
            </a:r>
          </a:p>
          <a:p>
            <a:pPr marL="711708" algn="just" eaLnBrk="1" fontAlgn="auto" hangingPunct="1">
              <a:spcBef>
                <a:spcPts val="0"/>
              </a:spcBef>
              <a:spcAft>
                <a:spcPts val="420"/>
              </a:spcAft>
              <a:defRPr/>
            </a:pPr>
            <a:r>
              <a:rPr lang="en-US" sz="1400">
                <a:latin typeface="Times New Roman"/>
              </a:rPr>
              <a:t>•    These are used as reactant solutions.</a:t>
            </a:r>
          </a:p>
          <a:p>
            <a:pPr marL="927608" indent="-215900" eaLnBrk="1" fontAlgn="auto" hangingPunct="1">
              <a:lnSpc>
                <a:spcPts val="1608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>
                <a:latin typeface="Times New Roman"/>
              </a:rPr>
              <a:t>•    They usually have a higher concentration than is needed for creating solutions and therefore must be </a:t>
            </a:r>
            <a:r>
              <a:rPr lang="en-US" sz="1400" b="1">
                <a:latin typeface="Times New Roman"/>
              </a:rPr>
              <a:t>diluted</a:t>
            </a:r>
            <a:r>
              <a:rPr lang="en-US" sz="1400">
                <a:latin typeface="Times New Roman"/>
              </a:rPr>
              <a:t>.</a:t>
            </a:r>
          </a:p>
          <a:p>
            <a:pPr marL="483108" algn="just" eaLnBrk="1" fontAlgn="auto" hangingPunct="1">
              <a:lnSpc>
                <a:spcPts val="1608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>
                <a:latin typeface="Times New Roman"/>
              </a:rPr>
              <a:t>&gt;    After diluting a solution, the concentration of the solution changes.</a:t>
            </a:r>
          </a:p>
          <a:p>
            <a:pPr marL="483108" algn="just" eaLnBrk="1" fontAlgn="auto" hangingPunct="1">
              <a:lnSpc>
                <a:spcPts val="1608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>
                <a:latin typeface="Times New Roman"/>
              </a:rPr>
              <a:t>&gt;    Relationship between molarity, density and weight percent is:</a:t>
            </a:r>
          </a:p>
        </p:txBody>
      </p:sp>
      <p:sp>
        <p:nvSpPr>
          <p:cNvPr id="7" name="Rectangle 6"/>
          <p:cNvSpPr/>
          <p:nvPr/>
        </p:nvSpPr>
        <p:spPr>
          <a:xfrm>
            <a:off x="323850" y="6708775"/>
            <a:ext cx="6742113" cy="158750"/>
          </a:xfrm>
          <a:prstGeom prst="rect">
            <a:avLst/>
          </a:prstGeom>
        </p:spPr>
        <p:txBody>
          <a:bodyPr wrap="none" lIns="0" tIns="0" rIns="0" bIns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>
                <a:latin typeface="Times New Roman"/>
              </a:rPr>
              <a:t>Where M: molarity (mol/L), d: density (g/ml), Wt: weight percent (%) and Mw: molecular weight.</a:t>
            </a:r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323850" y="7107238"/>
            <a:ext cx="6742113" cy="188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 marL="4857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ts val="1050"/>
              </a:spcBef>
            </a:pPr>
            <a:r>
              <a:rPr lang="en-US" sz="1400">
                <a:latin typeface="Times New Roman" panose="02020603050405020304" pitchFamily="18" charset="0"/>
              </a:rPr>
              <a:t>&gt; When a solution is diluted, the concentration of the new solution can be found using:</a:t>
            </a:r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314325" y="9207500"/>
            <a:ext cx="6486525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ts val="1613"/>
              </a:lnSpc>
              <a:spcBef>
                <a:spcPts val="2525"/>
              </a:spcBef>
            </a:pPr>
            <a:r>
              <a:rPr lang="en-US" sz="1600" b="1" i="1">
                <a:latin typeface="Times New Roman" panose="02020603050405020304" pitchFamily="18" charset="0"/>
              </a:rPr>
              <a:t>Don’t forget the equation for molar concentration! (c = n/V)</a:t>
            </a:r>
          </a:p>
          <a:p>
            <a:pPr eaLnBrk="1" hangingPunct="1">
              <a:lnSpc>
                <a:spcPts val="1613"/>
              </a:lnSpc>
            </a:pPr>
            <a:r>
              <a:rPr lang="en-US" sz="1400">
                <a:latin typeface="Times New Roman" panose="02020603050405020304" pitchFamily="18" charset="0"/>
              </a:rPr>
              <a:t>C = concentration in moles per litre n = number of moles V = volume in litres</a:t>
            </a:r>
          </a:p>
          <a:p>
            <a:pPr eaLnBrk="1" hangingPunct="1"/>
            <a:r>
              <a:rPr lang="en-US" sz="1500" b="1">
                <a:latin typeface="Times New Roman" panose="02020603050405020304" pitchFamily="18" charset="0"/>
              </a:rPr>
              <a:t>How to make 0.1 M Sulfuric Acid (H</a:t>
            </a:r>
            <a:r>
              <a:rPr lang="en-US" sz="1600" b="1">
                <a:latin typeface="Times New Roman" panose="02020603050405020304" pitchFamily="18" charset="0"/>
              </a:rPr>
              <a:t>2</a:t>
            </a:r>
            <a:r>
              <a:rPr lang="en-US" sz="1500" b="1">
                <a:latin typeface="Times New Roman" panose="02020603050405020304" pitchFamily="18" charset="0"/>
              </a:rPr>
              <a:t>SO</a:t>
            </a:r>
            <a:r>
              <a:rPr lang="en-US" sz="1600" b="1">
                <a:latin typeface="Times New Roman" panose="02020603050405020304" pitchFamily="18" charset="0"/>
              </a:rPr>
              <a:t>4</a:t>
            </a:r>
            <a:r>
              <a:rPr lang="en-US" sz="1500" b="1">
                <a:latin typeface="Times New Roman" panose="02020603050405020304" pitchFamily="18" charset="0"/>
              </a:rPr>
              <a:t>) Solution from concentrated one</a:t>
            </a:r>
          </a:p>
        </p:txBody>
      </p:sp>
      <p:sp>
        <p:nvSpPr>
          <p:cNvPr id="29705" name="Rectangle 9"/>
          <p:cNvSpPr>
            <a:spLocks noChangeArrowheads="1"/>
          </p:cNvSpPr>
          <p:nvPr/>
        </p:nvSpPr>
        <p:spPr bwMode="auto">
          <a:xfrm>
            <a:off x="3667125" y="10363200"/>
            <a:ext cx="1587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sz="1100">
                <a:latin typeface="Times New Roman" panose="02020603050405020304" pitchFamily="18" charset="0"/>
              </a:rPr>
              <a:t>15</a:t>
            </a:r>
          </a:p>
        </p:txBody>
      </p:sp>
      <p:pic>
        <p:nvPicPr>
          <p:cNvPr id="29706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5" y="169863"/>
            <a:ext cx="3840163" cy="176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13" y="3965575"/>
            <a:ext cx="6489700" cy="313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1011238" y="361950"/>
            <a:ext cx="6145212" cy="2046288"/>
          </a:xfrm>
          <a:prstGeom prst="rect">
            <a:avLst/>
          </a:prstGeom>
        </p:spPr>
        <p:txBody>
          <a:bodyPr lIns="0" tIns="0" rIns="0" bIns="0"/>
          <a:lstStyle/>
          <a:p>
            <a:pPr marL="247904" indent="-228600" eaLnBrk="1" fontAlgn="auto" hangingPunct="1">
              <a:lnSpc>
                <a:spcPts val="1608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Times New Roman"/>
              </a:rPr>
              <a:t>- Use a pipet to deliver a volume (</a:t>
            </a:r>
            <a:r>
              <a:rPr lang="en-US" sz="1400" dirty="0" err="1">
                <a:latin typeface="Times New Roman"/>
              </a:rPr>
              <a:t>V</a:t>
            </a:r>
            <a:r>
              <a:rPr lang="en-US" sz="900" dirty="0" err="1">
                <a:latin typeface="Times New Roman"/>
              </a:rPr>
              <a:t>x</a:t>
            </a:r>
            <a:r>
              <a:rPr lang="en-US" sz="1400" dirty="0">
                <a:latin typeface="Times New Roman"/>
              </a:rPr>
              <a:t>) of the concentrated solution (H</a:t>
            </a:r>
            <a:r>
              <a:rPr lang="en-US" sz="900" dirty="0">
                <a:latin typeface="Times New Roman"/>
              </a:rPr>
              <a:t>2</a:t>
            </a:r>
            <a:r>
              <a:rPr lang="en-US" sz="1400" dirty="0">
                <a:latin typeface="Times New Roman"/>
              </a:rPr>
              <a:t>SO</a:t>
            </a:r>
            <a:r>
              <a:rPr lang="en-US" sz="900" dirty="0">
                <a:latin typeface="Times New Roman"/>
              </a:rPr>
              <a:t>4</a:t>
            </a:r>
            <a:r>
              <a:rPr lang="en-US" sz="1400" dirty="0">
                <a:latin typeface="Times New Roman"/>
              </a:rPr>
              <a:t>) (</a:t>
            </a:r>
            <a:r>
              <a:rPr lang="en-US" sz="1400" dirty="0" err="1">
                <a:latin typeface="Times New Roman"/>
              </a:rPr>
              <a:t>M</a:t>
            </a:r>
            <a:r>
              <a:rPr lang="en-US" sz="900" dirty="0" err="1">
                <a:latin typeface="Times New Roman"/>
              </a:rPr>
              <a:t>x</a:t>
            </a:r>
            <a:r>
              <a:rPr lang="en-US" sz="1400" dirty="0">
                <a:latin typeface="Times New Roman"/>
              </a:rPr>
              <a:t>) to prepare (diluted) 100, 250 and 500 ml of 0.1 M sulfuric acid solution.</a:t>
            </a:r>
          </a:p>
          <a:p>
            <a:pPr algn="just" eaLnBrk="1" fontAlgn="auto" hangingPunct="1">
              <a:lnSpc>
                <a:spcPts val="1608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Times New Roman"/>
              </a:rPr>
              <a:t>-    Add solvent (distilled water) to the line on the neck of the volumetric flask.</a:t>
            </a:r>
          </a:p>
          <a:p>
            <a:pPr algn="just" eaLnBrk="1" fontAlgn="auto" hangingPunct="1">
              <a:lnSpc>
                <a:spcPts val="1608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Times New Roman"/>
              </a:rPr>
              <a:t>-    Mix well.</a:t>
            </a:r>
          </a:p>
          <a:p>
            <a:pPr algn="just" eaLnBrk="1" fontAlgn="auto" hangingPunct="1">
              <a:lnSpc>
                <a:spcPts val="1608"/>
              </a:lnSpc>
              <a:spcBef>
                <a:spcPts val="0"/>
              </a:spcBef>
              <a:spcAft>
                <a:spcPts val="1680"/>
              </a:spcAft>
              <a:defRPr/>
            </a:pPr>
            <a:r>
              <a:rPr lang="en-US" sz="1400" dirty="0">
                <a:latin typeface="Times New Roman"/>
              </a:rPr>
              <a:t>-    Mathematically the relationship of diluting solution can be shown in </a:t>
            </a:r>
            <a:r>
              <a:rPr lang="en-US" sz="1400" dirty="0">
                <a:latin typeface="Times New Roman"/>
              </a:rPr>
              <a:t>the equation:</a:t>
            </a:r>
            <a:endParaRPr lang="en-US" sz="1400" dirty="0">
              <a:latin typeface="Times New Roman"/>
              <a:hlinkClick r:id="rId3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1890"/>
              </a:spcAft>
              <a:defRPr/>
            </a:pPr>
            <a:r>
              <a:rPr lang="en-US" sz="3100" b="1" spc="-50" dirty="0">
                <a:solidFill>
                  <a:srgbClr val="FF0000"/>
                </a:solidFill>
                <a:latin typeface="Arial"/>
              </a:rPr>
              <a:t>M(C), x V = M(C</a:t>
            </a:r>
            <a:r>
              <a:rPr lang="en-US" sz="3100" dirty="0">
                <a:solidFill>
                  <a:srgbClr val="FF0000"/>
                </a:solidFill>
                <a:latin typeface="Arial"/>
              </a:rPr>
              <a:t>)</a:t>
            </a:r>
            <a:r>
              <a:rPr lang="en-US" sz="3100" baseline="-25000" dirty="0">
                <a:solidFill>
                  <a:srgbClr val="FF0000"/>
                </a:solidFill>
                <a:latin typeface="Arial"/>
              </a:rPr>
              <a:t>2</a:t>
            </a:r>
            <a:r>
              <a:rPr lang="en-US" sz="3100" b="1" spc="-50" dirty="0">
                <a:solidFill>
                  <a:srgbClr val="FF0000"/>
                </a:solidFill>
                <a:latin typeface="Arial"/>
              </a:rPr>
              <a:t> x V</a:t>
            </a:r>
          </a:p>
          <a:p>
            <a:pPr marL="819404" eaLnBrk="1" fontAlgn="auto" hangingPunct="1">
              <a:spcBef>
                <a:spcPts val="0"/>
              </a:spcBef>
              <a:spcAft>
                <a:spcPts val="840"/>
              </a:spcAft>
              <a:defRPr/>
            </a:pPr>
            <a:r>
              <a:rPr lang="en-US" sz="1400" b="1" dirty="0">
                <a:latin typeface="Times New Roman"/>
              </a:rPr>
              <a:t>1 = initial (concentrated) 2 = final (diluted)</a:t>
            </a:r>
          </a:p>
        </p:txBody>
      </p:sp>
      <p:sp>
        <p:nvSpPr>
          <p:cNvPr id="30724" name="Rectangle 3"/>
          <p:cNvSpPr>
            <a:spLocks noChangeArrowheads="1"/>
          </p:cNvSpPr>
          <p:nvPr/>
        </p:nvSpPr>
        <p:spPr bwMode="auto">
          <a:xfrm>
            <a:off x="323850" y="2527300"/>
            <a:ext cx="3784600" cy="1017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ts val="1613"/>
              </a:lnSpc>
              <a:spcBef>
                <a:spcPts val="838"/>
              </a:spcBef>
            </a:pPr>
            <a:r>
              <a:rPr lang="en-US" sz="1400">
                <a:latin typeface="Times New Roman" panose="02020603050405020304" pitchFamily="18" charset="0"/>
              </a:rPr>
              <a:t>Where:</a:t>
            </a:r>
          </a:p>
          <a:p>
            <a:pPr eaLnBrk="1" hangingPunct="1">
              <a:lnSpc>
                <a:spcPts val="1613"/>
              </a:lnSpc>
            </a:pPr>
            <a:r>
              <a:rPr lang="en-US" sz="1400">
                <a:latin typeface="Times New Roman" panose="02020603050405020304" pitchFamily="18" charset="0"/>
              </a:rPr>
              <a:t>M(C)</a:t>
            </a:r>
            <a:r>
              <a:rPr lang="en-US" sz="900" baseline="-25000">
                <a:latin typeface="Times New Roman" panose="02020603050405020304" pitchFamily="18" charset="0"/>
              </a:rPr>
              <a:t>1</a:t>
            </a:r>
            <a:r>
              <a:rPr lang="en-US" sz="900">
                <a:latin typeface="Times New Roman" panose="02020603050405020304" pitchFamily="18" charset="0"/>
              </a:rPr>
              <a:t> </a:t>
            </a:r>
            <a:r>
              <a:rPr lang="en-US" sz="1400">
                <a:latin typeface="Times New Roman" panose="02020603050405020304" pitchFamily="18" charset="0"/>
              </a:rPr>
              <a:t>= Initial concentration or molarity M (mol/L). V</a:t>
            </a:r>
            <a:r>
              <a:rPr lang="en-US" sz="900">
                <a:latin typeface="Times New Roman" panose="02020603050405020304" pitchFamily="18" charset="0"/>
              </a:rPr>
              <a:t>1 </a:t>
            </a:r>
            <a:r>
              <a:rPr lang="en-US" sz="1400">
                <a:latin typeface="Times New Roman" panose="02020603050405020304" pitchFamily="18" charset="0"/>
              </a:rPr>
              <a:t>= Initial volume (ml)</a:t>
            </a:r>
          </a:p>
          <a:p>
            <a:pPr eaLnBrk="1" hangingPunct="1">
              <a:lnSpc>
                <a:spcPts val="1613"/>
              </a:lnSpc>
              <a:spcAft>
                <a:spcPts val="2525"/>
              </a:spcAft>
            </a:pPr>
            <a:r>
              <a:rPr lang="en-US" sz="1400">
                <a:latin typeface="Times New Roman" panose="02020603050405020304" pitchFamily="18" charset="0"/>
              </a:rPr>
              <a:t>M(C)</a:t>
            </a:r>
            <a:r>
              <a:rPr lang="en-US" sz="900" baseline="-25000">
                <a:latin typeface="Times New Roman" panose="02020603050405020304" pitchFamily="18" charset="0"/>
              </a:rPr>
              <a:t>1</a:t>
            </a:r>
            <a:r>
              <a:rPr lang="en-US" sz="900">
                <a:latin typeface="Times New Roman" panose="02020603050405020304" pitchFamily="18" charset="0"/>
              </a:rPr>
              <a:t> </a:t>
            </a:r>
            <a:r>
              <a:rPr lang="en-US" sz="1400">
                <a:latin typeface="Times New Roman" panose="02020603050405020304" pitchFamily="18" charset="0"/>
              </a:rPr>
              <a:t>= Final concentration or molarity M (mol/L). V</a:t>
            </a:r>
            <a:r>
              <a:rPr lang="en-US" sz="900">
                <a:latin typeface="Times New Roman" panose="02020603050405020304" pitchFamily="18" charset="0"/>
              </a:rPr>
              <a:t>1 </a:t>
            </a:r>
            <a:r>
              <a:rPr lang="en-US" sz="1400">
                <a:latin typeface="Times New Roman" panose="02020603050405020304" pitchFamily="18" charset="0"/>
              </a:rPr>
              <a:t>= Final volume (ml)</a:t>
            </a:r>
          </a:p>
        </p:txBody>
      </p:sp>
      <p:sp>
        <p:nvSpPr>
          <p:cNvPr id="5" name="Rectangle 4"/>
          <p:cNvSpPr/>
          <p:nvPr/>
        </p:nvSpPr>
        <p:spPr>
          <a:xfrm>
            <a:off x="320675" y="7580313"/>
            <a:ext cx="6858000" cy="1816100"/>
          </a:xfrm>
          <a:prstGeom prst="rect">
            <a:avLst/>
          </a:prstGeom>
        </p:spPr>
        <p:txBody>
          <a:bodyPr lIns="0" tIns="0" rIns="0" bIns="0"/>
          <a:lstStyle/>
          <a:p>
            <a:pPr eaLnBrk="1" fontAlgn="auto" hangingPunct="1">
              <a:lnSpc>
                <a:spcPts val="1608"/>
              </a:lnSpc>
              <a:spcBef>
                <a:spcPts val="2520"/>
              </a:spcBef>
              <a:spcAft>
                <a:spcPts val="0"/>
              </a:spcAft>
              <a:defRPr/>
            </a:pPr>
            <a:r>
              <a:rPr lang="en-US" sz="1500" b="1">
                <a:latin typeface="Times New Roman"/>
              </a:rPr>
              <a:t>Why is acid always added to water, and not the reverse?</a:t>
            </a:r>
          </a:p>
          <a:p>
            <a:pPr marL="482600" indent="-215900" algn="just" eaLnBrk="1" fontAlgn="auto" hangingPunct="1">
              <a:lnSpc>
                <a:spcPts val="1608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>
                <a:latin typeface="Times New Roman"/>
              </a:rPr>
              <a:t>o </a:t>
            </a:r>
            <a:r>
              <a:rPr lang="en-US" sz="1400">
                <a:latin typeface="Times New Roman"/>
              </a:rPr>
              <a:t>A large amount of heat is released when strong acids are mixed with water. Adding more acid releases more heat.</a:t>
            </a:r>
          </a:p>
          <a:p>
            <a:pPr marL="482600" indent="-215900" algn="just" eaLnBrk="1" fontAlgn="auto" hangingPunct="1">
              <a:lnSpc>
                <a:spcPts val="1608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>
                <a:latin typeface="Times New Roman"/>
              </a:rPr>
              <a:t>o </a:t>
            </a:r>
            <a:r>
              <a:rPr lang="en-US" sz="1400" i="1">
                <a:latin typeface="Times New Roman"/>
              </a:rPr>
              <a:t>If you add water to acid,</a:t>
            </a:r>
            <a:r>
              <a:rPr lang="en-US" sz="1400">
                <a:latin typeface="Times New Roman"/>
              </a:rPr>
              <a:t> you form an extremely concentrated solution of acid initially. So much heat is released that the solution may boil very violently, splashing concentrated acid out of the container!</a:t>
            </a:r>
          </a:p>
          <a:p>
            <a:pPr marL="482600" indent="-215900" algn="just" eaLnBrk="1" fontAlgn="auto" hangingPunct="1">
              <a:lnSpc>
                <a:spcPts val="1608"/>
              </a:lnSpc>
              <a:spcBef>
                <a:spcPts val="0"/>
              </a:spcBef>
              <a:spcAft>
                <a:spcPts val="1890"/>
              </a:spcAft>
              <a:defRPr/>
            </a:pPr>
            <a:r>
              <a:rPr lang="en-US" sz="1300">
                <a:latin typeface="Times New Roman"/>
              </a:rPr>
              <a:t>o </a:t>
            </a:r>
            <a:r>
              <a:rPr lang="en-US" sz="1400" i="1">
                <a:latin typeface="Times New Roman"/>
              </a:rPr>
              <a:t>If you add acid to water,</a:t>
            </a:r>
            <a:r>
              <a:rPr lang="en-US" sz="1400">
                <a:latin typeface="Times New Roman"/>
              </a:rPr>
              <a:t> the solution that forms is very dilute and the small amount of heat released is not enough to vaporize and spatter it. So </a:t>
            </a:r>
            <a:r>
              <a:rPr lang="en-US" sz="1400" b="1">
                <a:latin typeface="Times New Roman"/>
              </a:rPr>
              <a:t>Always Add Acid to water</a:t>
            </a:r>
            <a:r>
              <a:rPr lang="en-US" sz="1400">
                <a:latin typeface="Times New Roman"/>
              </a:rPr>
              <a:t>, and never the reverse.</a:t>
            </a:r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3667125" y="10363200"/>
            <a:ext cx="163513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sz="1100">
                <a:latin typeface="Times New Roman" panose="02020603050405020304" pitchFamily="18" charset="0"/>
              </a:rPr>
              <a:t>16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459</Words>
  <Application>Microsoft Office PowerPoint</Application>
  <PresentationFormat>Custom</PresentationFormat>
  <Paragraphs>30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Calibri</vt:lpstr>
      <vt:lpstr>Arial</vt:lpstr>
      <vt:lpstr>Times New Roman</vt:lpstr>
      <vt:lpstr>Berlin Sans FB</vt:lpstr>
      <vt:lpstr>Berlin Sans FB Demi</vt:lpstr>
      <vt:lpstr>Tahoma</vt:lpstr>
      <vt:lpstr>Georgia</vt:lpstr>
      <vt:lpstr>Consolas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ььььь</dc:creator>
  <cp:keywords/>
  <cp:lastModifiedBy>hp</cp:lastModifiedBy>
  <cp:revision>14</cp:revision>
  <dcterms:modified xsi:type="dcterms:W3CDTF">2018-11-17T16:53:59Z</dcterms:modified>
</cp:coreProperties>
</file>